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1" r:id="rId6"/>
    <p:sldId id="272" r:id="rId7"/>
    <p:sldId id="263" r:id="rId8"/>
    <p:sldId id="261" r:id="rId9"/>
    <p:sldId id="262" r:id="rId10"/>
    <p:sldId id="264" r:id="rId11"/>
    <p:sldId id="268" r:id="rId12"/>
    <p:sldId id="267" r:id="rId13"/>
    <p:sldId id="282" r:id="rId14"/>
    <p:sldId id="273" r:id="rId15"/>
    <p:sldId id="274" r:id="rId16"/>
    <p:sldId id="275" r:id="rId17"/>
    <p:sldId id="277" r:id="rId18"/>
    <p:sldId id="276" r:id="rId19"/>
    <p:sldId id="278" r:id="rId20"/>
    <p:sldId id="279" r:id="rId21"/>
    <p:sldId id="280" r:id="rId22"/>
    <p:sldId id="281" r:id="rId23"/>
    <p:sldId id="270" r:id="rId24"/>
    <p:sldId id="266" r:id="rId25"/>
    <p:sldId id="26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60" autoAdjust="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88E56-A48C-4A61-B7E9-B687DA5A9E0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068C4-A84D-44AD-A23A-5D860624A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2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068C4-A84D-44AD-A23A-5D860624AE6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2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068C4-A84D-44AD-A23A-5D860624AE6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5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77FF-F2FE-445A-995E-912E356E1385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7E0B-98F5-4C8D-866E-C601BAF8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0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77FF-F2FE-445A-995E-912E356E1385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7E0B-98F5-4C8D-866E-C601BAF8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8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77FF-F2FE-445A-995E-912E356E1385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7E0B-98F5-4C8D-866E-C601BAF8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5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77FF-F2FE-445A-995E-912E356E1385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7E0B-98F5-4C8D-866E-C601BAF8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5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77FF-F2FE-445A-995E-912E356E1385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7E0B-98F5-4C8D-866E-C601BAF8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9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77FF-F2FE-445A-995E-912E356E1385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7E0B-98F5-4C8D-866E-C601BAF8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8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77FF-F2FE-445A-995E-912E356E1385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7E0B-98F5-4C8D-866E-C601BAF8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3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77FF-F2FE-445A-995E-912E356E1385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7E0B-98F5-4C8D-866E-C601BAF8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9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77FF-F2FE-445A-995E-912E356E1385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7E0B-98F5-4C8D-866E-C601BAF8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44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77FF-F2FE-445A-995E-912E356E1385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7E0B-98F5-4C8D-866E-C601BAF8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5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77FF-F2FE-445A-995E-912E356E1385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7E0B-98F5-4C8D-866E-C601BAF8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77FF-F2FE-445A-995E-912E356E1385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17E0B-98F5-4C8D-866E-C601BAF8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7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313898"/>
            <a:ext cx="9557982" cy="5500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705" y="2825087"/>
            <a:ext cx="56830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smtClean="0">
                <a:solidFill>
                  <a:srgbClr val="00B0F0"/>
                </a:solidFill>
              </a:rPr>
              <a:t>             Доклад-презентация                       </a:t>
            </a:r>
            <a:endParaRPr lang="ru-RU" sz="2400" dirty="0">
              <a:solidFill>
                <a:srgbClr val="00B0F0"/>
              </a:solidFill>
            </a:endParaRPr>
          </a:p>
          <a:p>
            <a:pPr lvl="0"/>
            <a:r>
              <a:rPr lang="ru-RU" sz="2400" dirty="0">
                <a:solidFill>
                  <a:srgbClr val="00B0F0"/>
                </a:solidFill>
              </a:rPr>
              <a:t>        </a:t>
            </a:r>
            <a:r>
              <a:rPr lang="ru-RU" sz="2400" dirty="0" smtClean="0">
                <a:solidFill>
                  <a:srgbClr val="00B0F0"/>
                </a:solidFill>
              </a:rPr>
              <a:t>    </a:t>
            </a:r>
            <a:r>
              <a:rPr lang="ru-RU" sz="2400" dirty="0">
                <a:solidFill>
                  <a:srgbClr val="00B0F0"/>
                </a:solidFill>
              </a:rPr>
              <a:t>Мой успешный  проект </a:t>
            </a:r>
          </a:p>
          <a:p>
            <a:pPr lvl="0"/>
            <a:r>
              <a:rPr lang="ru-RU" sz="2400" dirty="0">
                <a:solidFill>
                  <a:srgbClr val="00B0F0"/>
                </a:solidFill>
              </a:rPr>
              <a:t>              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>
                <a:solidFill>
                  <a:srgbClr val="00B0F0"/>
                </a:solidFill>
              </a:rPr>
              <a:t>« </a:t>
            </a:r>
            <a:r>
              <a:rPr lang="ru-RU" sz="2400" dirty="0" smtClean="0">
                <a:solidFill>
                  <a:srgbClr val="00B0F0"/>
                </a:solidFill>
              </a:rPr>
              <a:t>Песочный мир».</a:t>
            </a:r>
            <a:endParaRPr lang="ru-RU" sz="2400" dirty="0">
              <a:solidFill>
                <a:srgbClr val="00B0F0"/>
              </a:solidFill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Автор проекта воспитатель </a:t>
            </a:r>
            <a:r>
              <a:rPr lang="ru-RU" sz="2400" dirty="0" smtClean="0">
                <a:solidFill>
                  <a:prstClr val="black"/>
                </a:solidFill>
              </a:rPr>
              <a:t>1КК </a:t>
            </a:r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Матвеева Наталья Александровна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МКДОУ Кантемировский детский сад №2.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                Воронежской </a:t>
            </a:r>
            <a:r>
              <a:rPr lang="ru-RU" sz="2400" dirty="0">
                <a:solidFill>
                  <a:prstClr val="black"/>
                </a:solidFill>
              </a:rPr>
              <a:t>области.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5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7" y="0"/>
            <a:ext cx="10889775" cy="6444565"/>
          </a:xfrm>
        </p:spPr>
      </p:pic>
      <p:sp>
        <p:nvSpPr>
          <p:cNvPr id="9" name="TextBox 8"/>
          <p:cNvSpPr txBox="1"/>
          <p:nvPr/>
        </p:nvSpPr>
        <p:spPr>
          <a:xfrm>
            <a:off x="1803777" y="177421"/>
            <a:ext cx="8366077" cy="6370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                      Принципы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проекта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Принцип креативности, позволяющий формировать новые знания, умения, навыки ребенка на базе уже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имеющихся.</a:t>
            </a:r>
            <a:endParaRPr lang="ru-RU" sz="20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Принцип </a:t>
            </a:r>
            <a:r>
              <a:rPr lang="ru-RU" sz="2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гуманизации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: во главу проекта поставлен ребенок и забота о его здоровье и безопасности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"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Позитивный центризм" (отбор знаний, наиболее актуальных для ребенка данного возраста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);</a:t>
            </a:r>
            <a:endParaRPr lang="ru-RU" sz="2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дифференцированный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подход к каждому ребенку, учет его психологических особенностей, возможностей и интересов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;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Принцип </a:t>
            </a:r>
            <a:r>
              <a:rPr lang="ru-RU" i="1" dirty="0" err="1">
                <a:solidFill>
                  <a:srgbClr val="FF0000"/>
                </a:solidFill>
                <a:latin typeface="Arial" panose="020B0604020202020204" pitchFamily="34" charset="0"/>
              </a:rPr>
              <a:t>интегративности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 предполагает гармоничное сочетание всех видов и форм организации разнообразной художественной деятельности. Опыт ребенка складывается из зрительных, слуховых и кинестетических ощущений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i="1" dirty="0">
                <a:solidFill>
                  <a:srgbClr val="00B0F0"/>
                </a:solidFill>
                <a:latin typeface="Arial" panose="020B0604020202020204" pitchFamily="34" charset="0"/>
              </a:rPr>
              <a:t>Принцип творчества</a:t>
            </a:r>
            <a:r>
              <a:rPr lang="ru-RU" dirty="0">
                <a:solidFill>
                  <a:srgbClr val="00B0F0"/>
                </a:solidFill>
                <a:latin typeface="Arial" panose="020B0604020202020204" pitchFamily="34" charset="0"/>
              </a:rPr>
              <a:t>, создание естественной стимулирующей среды, в которой ребенок чувствует себя комфортно и защищено, проявляя творческую активность.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Принцип научности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</a:rPr>
              <a:t>и доступности материала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Принцип взаимосвязи с семьёй</a:t>
            </a:r>
            <a:endParaRPr lang="ru-RU" sz="2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профессиональная 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компетентность педагога;</a:t>
            </a:r>
            <a:endParaRPr lang="ru-RU" sz="20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Эти принципы взаимосвязаны и реализуются в единстве.</a:t>
            </a:r>
            <a:endParaRPr lang="ru-RU" sz="20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r>
              <a:rPr lang="ru-RU" b="0" i="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endParaRPr lang="ru-RU" b="0" i="0" dirty="0"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826" y="-194386"/>
            <a:ext cx="3297639" cy="3770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7" y="-194386"/>
            <a:ext cx="19595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22830"/>
            <a:ext cx="11203675" cy="6054133"/>
          </a:xfrm>
        </p:spPr>
      </p:pic>
      <p:sp>
        <p:nvSpPr>
          <p:cNvPr id="5" name="TextBox 4"/>
          <p:cNvSpPr txBox="1"/>
          <p:nvPr/>
        </p:nvSpPr>
        <p:spPr>
          <a:xfrm>
            <a:off x="2661313" y="2074460"/>
            <a:ext cx="657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9849" y="556194"/>
            <a:ext cx="9684225" cy="4985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ea typeface="+mj-ea"/>
                <a:cs typeface="+mj-cs"/>
              </a:rPr>
              <a:t>                 РЕЗУЛЬТАТИВНОСТЬ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-Развитие высших психических функций 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</a:rPr>
              <a:t>(внимания, памяти, мышления, восприятия, воображения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</a:rPr>
              <a:t>;развитие речи, обогащение словаря.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</a:rPr>
              <a:t>-Стабилизация эмоционального состояния детей и их психофизическое оздоровление;</a:t>
            </a:r>
          </a:p>
          <a:p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</a:rPr>
              <a:t>-Способствовать развитию познавательных способностей, тактильной чувствительности, мелкой моторики дошкольников;</a:t>
            </a:r>
          </a:p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-Личностное развитие ребенка и развитие его индивидуальных особенностей;</a:t>
            </a:r>
          </a:p>
          <a:p>
            <a:r>
              <a:rPr lang="ru-RU" dirty="0">
                <a:solidFill>
                  <a:srgbClr val="00B0F0"/>
                </a:solidFill>
                <a:latin typeface="Arial" panose="020B0604020202020204" pitchFamily="34" charset="0"/>
              </a:rPr>
              <a:t>-Формирование коммуникативных 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</a:rPr>
              <a:t>навыков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</a:rPr>
              <a:t>-Совершенствование предметно – игровой деятельности, что способствует развитию сюжетно-ролевой игры;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- Легкая адаптация к ДОУ вновь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</a:rPr>
              <a:t>поступающих детей.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ru-RU" sz="4000" dirty="0"/>
              <a:t/>
            </a:r>
            <a:br>
              <a:rPr lang="ru-RU" sz="4000" dirty="0"/>
            </a:br>
            <a:endParaRPr lang="ru-RU" sz="4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558" y="122830"/>
            <a:ext cx="1650240" cy="2620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122830"/>
            <a:ext cx="1569494" cy="15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6389"/>
            <a:ext cx="10515600" cy="6196953"/>
          </a:xfrm>
        </p:spPr>
      </p:pic>
      <p:sp>
        <p:nvSpPr>
          <p:cNvPr id="5" name="TextBox 4"/>
          <p:cNvSpPr txBox="1"/>
          <p:nvPr/>
        </p:nvSpPr>
        <p:spPr>
          <a:xfrm>
            <a:off x="2072640" y="380341"/>
            <a:ext cx="7649465" cy="60631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Этапы реализации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проекта </a:t>
            </a:r>
          </a:p>
          <a:p>
            <a:pPr marL="514350" lvl="0" indent="-514350" algn="ctr">
              <a:buAutoNum type="arabicPeriod"/>
            </a:pPr>
            <a:r>
              <a:rPr lang="ru-RU" sz="2800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Подготовительный</a:t>
            </a:r>
            <a:r>
              <a:rPr lang="ru-RU" sz="2000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( определение цели, задач проекта , сбор информации, привлечение родителей к участию в проекте).</a:t>
            </a: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2. Основной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(организация и проведение различных видов деятельности: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нод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, игры и упражнения с песком- песочная терапия, опыты, эксперименты,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беседы: где и как люди могут использовать песок, какой песок бывает, инсценировки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сказок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, загадки, составление и рассказ нарисованных сказок,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рисование песком , аппликации, оздоровительные гимнастики, игровые упражнения , релаксации, физкультминутки, наблюдения, прогулки. Мастер-класс для родителей «Чудеса на песке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». Мастер –класс для педагогов.</a:t>
            </a:r>
            <a:endParaRPr lang="ru-RU" sz="20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3.Заключительный </a:t>
            </a:r>
            <a:r>
              <a:rPr lang="ru-RU" sz="20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(презентация проекта, конкурс </a:t>
            </a:r>
            <a:r>
              <a:rPr lang="ru-RU" sz="20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«Оригинальная идея», развлечение </a:t>
            </a:r>
            <a:r>
              <a:rPr lang="ru-RU" sz="20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« Игры с песочной феей».</a:t>
            </a:r>
          </a:p>
          <a:p>
            <a:pPr lvl="0" algn="ctr"/>
            <a:endParaRPr lang="ru-RU" sz="2800" b="1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lvl="0" algn="ctr"/>
            <a:endParaRPr lang="ru-RU" sz="2800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73" y="150125"/>
            <a:ext cx="2960427" cy="3261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4" y="380341"/>
            <a:ext cx="2591939" cy="24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2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8364"/>
            <a:ext cx="10515600" cy="58118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816315"/>
            <a:ext cx="5143500" cy="52909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52" y="816315"/>
            <a:ext cx="1424179" cy="18859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56" y="763407"/>
            <a:ext cx="1234440" cy="160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992880"/>
            <a:ext cx="4876799" cy="10210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365124"/>
            <a:ext cx="3124200" cy="34636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2371" y="784119"/>
            <a:ext cx="154319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Предметно-развивающая</a:t>
            </a:r>
          </a:p>
          <a:p>
            <a:r>
              <a:rPr lang="ru-RU" dirty="0"/>
              <a:t>с</a:t>
            </a:r>
            <a:r>
              <a:rPr lang="ru-RU" dirty="0" smtClean="0"/>
              <a:t>реда.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26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303"/>
            <a:ext cx="10515600" cy="58118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03" y="365125"/>
            <a:ext cx="4135315" cy="2631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45" y="323238"/>
            <a:ext cx="4087837" cy="2715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45" y="3109931"/>
            <a:ext cx="4087837" cy="28569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02" y="3066073"/>
            <a:ext cx="4135315" cy="28755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56714" y="432275"/>
            <a:ext cx="1583787" cy="5355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Игровые упражнения </a:t>
            </a:r>
          </a:p>
          <a:p>
            <a:r>
              <a:rPr lang="ru-RU" dirty="0" smtClean="0"/>
              <a:t>«Здравствуй песочек», песочный дождик, необыкновенные следы: идут медвежата, прыгают зайчата, ползут змейки. Песок – это игра, общение, фантазия, массаж.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1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3" y="0"/>
            <a:ext cx="10986868" cy="59800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016"/>
            <a:ext cx="4037428" cy="4275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70" y="183906"/>
            <a:ext cx="4690990" cy="4318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9916" y="5039683"/>
            <a:ext cx="91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yandex-sans"/>
              </a:rPr>
              <a:t> .   . </a:t>
            </a:r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7249" y="4479823"/>
            <a:ext cx="9317501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yandex-sans"/>
              </a:rPr>
              <a:t> Игра « Что спрятано»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 В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процессе раскопок ребенок пытается догадаться по 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открывающимся частям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предмета, что же именно закопано. Закапывать можно не один, 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а несколько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предметов и игрушек и на ощупь узнавать, кто или что спрятано</a:t>
            </a:r>
          </a:p>
          <a:p>
            <a:r>
              <a:rPr lang="ru-RU" dirty="0">
                <a:solidFill>
                  <a:srgbClr val="000000"/>
                </a:solidFill>
                <a:latin typeface="yandex-sans"/>
              </a:rPr>
              <a:t>(вариации игры "Чудесный мешочек") 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можно спрятать 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цифры</a:t>
            </a:r>
            <a:endParaRPr lang="ru-RU" dirty="0">
              <a:solidFill>
                <a:srgbClr val="000000"/>
              </a:solidFill>
              <a:latin typeface="yandex-sans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yandex-sans"/>
              </a:rPr>
              <a:t> 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и ребенок должен на ощупь определить и назвать букву .</a:t>
            </a:r>
            <a:r>
              <a:rPr lang="ru-RU" dirty="0" smtClean="0">
                <a:solidFill>
                  <a:srgbClr val="000000"/>
                </a:solidFill>
                <a:latin typeface="yandex-sans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yandex-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9996" y="865968"/>
            <a:ext cx="1532206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Игра « Песочный ветер» </a:t>
            </a:r>
            <a:r>
              <a:rPr lang="ru-RU" dirty="0" smtClean="0"/>
              <a:t>дыхательное упражнение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66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" y="365125"/>
            <a:ext cx="10734822" cy="58118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" y="365125"/>
            <a:ext cx="4676335" cy="34887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37" y="365125"/>
            <a:ext cx="3997276" cy="3488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47" y="365125"/>
            <a:ext cx="3215858" cy="3488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1514" y="4726745"/>
            <a:ext cx="873603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Игровое упражнение « Создай композицию»  данное упражнение способствует развитию речи, мышления, воображения, фантазии, мелкой моторики.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4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0" y="365125"/>
            <a:ext cx="10919461" cy="58118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8" y="1583238"/>
            <a:ext cx="4811151" cy="40227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77" y="1583238"/>
            <a:ext cx="4693920" cy="40227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58397" y="519218"/>
            <a:ext cx="214884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Песочные сказки- </a:t>
            </a:r>
          </a:p>
          <a:p>
            <a:r>
              <a:rPr lang="ru-RU" sz="2000" dirty="0" smtClean="0"/>
              <a:t> «</a:t>
            </a:r>
            <a:r>
              <a:rPr lang="ru-RU" sz="2000" dirty="0" err="1" smtClean="0"/>
              <a:t>Сказкатерапия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641037" cy="59237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365125"/>
            <a:ext cx="3981157" cy="32496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89" y="365125"/>
            <a:ext cx="4262511" cy="3249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07" y="3080165"/>
            <a:ext cx="3446586" cy="3208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8578" y="1013838"/>
            <a:ext cx="193782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Наблюдаем, экспериментируем ,сравниваем, делаем выводы.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125"/>
            <a:ext cx="10820400" cy="71374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496"/>
            <a:ext cx="4206240" cy="40852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0" y="290907"/>
            <a:ext cx="4465320" cy="38714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3733800"/>
            <a:ext cx="4191000" cy="37687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98720" y="853440"/>
            <a:ext cx="162005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Кинетический </a:t>
            </a:r>
          </a:p>
          <a:p>
            <a:r>
              <a:rPr lang="ru-RU" dirty="0" smtClean="0"/>
              <a:t>        песок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54505" y="4443570"/>
            <a:ext cx="2610715" cy="2585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«Куличи»</a:t>
            </a:r>
          </a:p>
          <a:p>
            <a:r>
              <a:rPr lang="ru-RU" dirty="0">
                <a:latin typeface="Arial" panose="020B0604020202020204" pitchFamily="34" charset="0"/>
              </a:rPr>
              <a:t>Мы не в жаркой печи</a:t>
            </a:r>
          </a:p>
          <a:p>
            <a:r>
              <a:rPr lang="ru-RU" dirty="0">
                <a:latin typeface="Arial" panose="020B0604020202020204" pitchFamily="34" charset="0"/>
              </a:rPr>
              <a:t>Испечем куличи:</a:t>
            </a:r>
          </a:p>
          <a:p>
            <a:r>
              <a:rPr lang="ru-RU" dirty="0">
                <a:latin typeface="Arial" panose="020B0604020202020204" pitchFamily="34" charset="0"/>
              </a:rPr>
              <a:t>Нам нужна не мука </a:t>
            </a:r>
          </a:p>
          <a:p>
            <a:r>
              <a:rPr lang="ru-RU" dirty="0">
                <a:latin typeface="Arial" panose="020B0604020202020204" pitchFamily="34" charset="0"/>
              </a:rPr>
              <a:t>Только горстка песка.</a:t>
            </a:r>
          </a:p>
          <a:p>
            <a:r>
              <a:rPr lang="ru-RU" dirty="0">
                <a:latin typeface="Arial" panose="020B0604020202020204" pitchFamily="34" charset="0"/>
              </a:rPr>
              <a:t>Сыпь в ведерко песок,</a:t>
            </a:r>
          </a:p>
          <a:p>
            <a:r>
              <a:rPr lang="ru-RU" dirty="0">
                <a:latin typeface="Arial" panose="020B0604020202020204" pitchFamily="34" charset="0"/>
              </a:rPr>
              <a:t>Да прихлопни разок.</a:t>
            </a:r>
          </a:p>
          <a:p>
            <a:r>
              <a:rPr lang="ru-RU" dirty="0">
                <a:latin typeface="Arial" panose="020B0604020202020204" pitchFamily="34" charset="0"/>
              </a:rPr>
              <a:t>Хороши куличи,</a:t>
            </a:r>
          </a:p>
          <a:p>
            <a:r>
              <a:rPr lang="ru-RU" dirty="0">
                <a:latin typeface="Arial" panose="020B0604020202020204" pitchFamily="34" charset="0"/>
              </a:rPr>
              <a:t>Хоть и не из печи.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0090" y="4443570"/>
            <a:ext cx="2636520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«Домик для ежика»</a:t>
            </a:r>
          </a:p>
          <a:p>
            <a:r>
              <a:rPr lang="ru-RU" dirty="0">
                <a:latin typeface="Arial" panose="020B0604020202020204" pitchFamily="34" charset="0"/>
              </a:rPr>
              <a:t>Замок строим из песка,</a:t>
            </a:r>
          </a:p>
          <a:p>
            <a:r>
              <a:rPr lang="ru-RU" dirty="0">
                <a:latin typeface="Arial" panose="020B0604020202020204" pitchFamily="34" charset="0"/>
              </a:rPr>
              <a:t>Будет башня высока.</a:t>
            </a:r>
          </a:p>
          <a:p>
            <a:r>
              <a:rPr lang="ru-RU" dirty="0">
                <a:latin typeface="Arial" panose="020B0604020202020204" pitchFamily="34" charset="0"/>
              </a:rPr>
              <a:t>И ворота будут тоже,</a:t>
            </a:r>
          </a:p>
          <a:p>
            <a:r>
              <a:rPr lang="ru-RU" dirty="0">
                <a:latin typeface="Arial" panose="020B0604020202020204" pitchFamily="34" charset="0"/>
              </a:rPr>
              <a:t>Ну а </a:t>
            </a:r>
          </a:p>
          <a:p>
            <a:r>
              <a:rPr lang="ru-RU" dirty="0">
                <a:latin typeface="Arial" panose="020B0604020202020204" pitchFamily="34" charset="0"/>
              </a:rPr>
              <a:t>жить там будет... ежик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8" y="365125"/>
            <a:ext cx="10515600" cy="5435174"/>
          </a:xfrm>
        </p:spPr>
      </p:pic>
      <p:sp>
        <p:nvSpPr>
          <p:cNvPr id="7" name="TextBox 6"/>
          <p:cNvSpPr txBox="1"/>
          <p:nvPr/>
        </p:nvSpPr>
        <p:spPr>
          <a:xfrm>
            <a:off x="6295768" y="2006556"/>
            <a:ext cx="3606821" cy="31700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ru-RU" sz="3200" dirty="0" smtClean="0">
                <a:solidFill>
                  <a:srgbClr val="00B0F0"/>
                </a:solidFill>
              </a:rPr>
              <a:t>      </a:t>
            </a:r>
            <a:r>
              <a:rPr lang="ru-RU" sz="3200" dirty="0">
                <a:solidFill>
                  <a:srgbClr val="00B0F0"/>
                </a:solidFill>
              </a:rPr>
              <a:t>Содержание </a:t>
            </a:r>
            <a:endParaRPr lang="ru-RU" sz="3200" dirty="0" smtClean="0">
              <a:solidFill>
                <a:srgbClr val="00B0F0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проект </a:t>
            </a:r>
            <a:r>
              <a:rPr lang="ru-RU" sz="2000" b="1" dirty="0" smtClean="0">
                <a:solidFill>
                  <a:prstClr val="black"/>
                </a:solidFill>
              </a:rPr>
              <a:t>« </a:t>
            </a:r>
            <a:r>
              <a:rPr lang="ru-RU" sz="2000" b="1" dirty="0" smtClean="0">
                <a:solidFill>
                  <a:prstClr val="black"/>
                </a:solidFill>
              </a:rPr>
              <a:t>Песочный мир »</a:t>
            </a:r>
            <a:endParaRPr lang="ru-RU" sz="2000" b="1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1</a:t>
            </a:r>
            <a:r>
              <a:rPr lang="ru-RU" dirty="0">
                <a:solidFill>
                  <a:prstClr val="black"/>
                </a:solidFill>
              </a:rPr>
              <a:t>.Визитная карточка проекта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2.Паспорт проекта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3.</a:t>
            </a:r>
            <a:r>
              <a:rPr lang="ru-RU" dirty="0">
                <a:solidFill>
                  <a:prstClr val="black"/>
                </a:solidFill>
              </a:rPr>
              <a:t> 6.Актуальность проекта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4.Цель </a:t>
            </a:r>
            <a:r>
              <a:rPr lang="ru-RU" dirty="0">
                <a:solidFill>
                  <a:prstClr val="black"/>
                </a:solidFill>
              </a:rPr>
              <a:t>проекта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5.Задачи проекта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6</a:t>
            </a:r>
            <a:r>
              <a:rPr lang="ru-RU" dirty="0" smtClean="0">
                <a:solidFill>
                  <a:prstClr val="black"/>
                </a:solidFill>
              </a:rPr>
              <a:t>.Результативность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7</a:t>
            </a:r>
            <a:r>
              <a:rPr lang="ru-RU" dirty="0" smtClean="0">
                <a:solidFill>
                  <a:prstClr val="black"/>
                </a:solidFill>
              </a:rPr>
              <a:t>.Дальнейшее </a:t>
            </a:r>
            <a:r>
              <a:rPr lang="ru-RU" dirty="0">
                <a:solidFill>
                  <a:prstClr val="black"/>
                </a:solidFill>
              </a:rPr>
              <a:t>развитие </a:t>
            </a:r>
            <a:r>
              <a:rPr lang="ru-RU" dirty="0" smtClean="0">
                <a:solidFill>
                  <a:prstClr val="black"/>
                </a:solidFill>
              </a:rPr>
              <a:t>проекта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8</a:t>
            </a:r>
            <a:r>
              <a:rPr lang="ru-RU" dirty="0" smtClean="0">
                <a:solidFill>
                  <a:prstClr val="black"/>
                </a:solidFill>
              </a:rPr>
              <a:t>. </a:t>
            </a:r>
            <a:r>
              <a:rPr lang="ru-RU" dirty="0">
                <a:solidFill>
                  <a:prstClr val="black"/>
                </a:solidFill>
              </a:rPr>
              <a:t>Литература ,интернет источник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8" y="105818"/>
            <a:ext cx="2619232" cy="2801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4"/>
            <a:ext cx="1168022" cy="20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0" y="684848"/>
            <a:ext cx="4572000" cy="3643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684848"/>
            <a:ext cx="4175760" cy="3643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9348" y="5067895"/>
            <a:ext cx="691330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Использование цветного песка для поделок- волшебная бутылочка»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86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7533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7533"/>
            <a:ext cx="10515600" cy="58118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1495"/>
            <a:ext cx="4236720" cy="3063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730" y="577533"/>
            <a:ext cx="3608070" cy="31553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00399"/>
            <a:ext cx="4602480" cy="32350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09611" y="1372117"/>
            <a:ext cx="24014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Песочные аппликации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579120"/>
            <a:ext cx="4446270" cy="4754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45" y="579120"/>
            <a:ext cx="5301615" cy="4754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4143" y="5547995"/>
            <a:ext cx="20008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Рисование песком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365125"/>
            <a:ext cx="10685060" cy="5811838"/>
          </a:xfr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2674962" y="15060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0436" y="793442"/>
            <a:ext cx="8229600" cy="49552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                                        Литература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1.Т</a:t>
            </a:r>
            <a:r>
              <a:rPr lang="ru-RU" dirty="0">
                <a:solidFill>
                  <a:srgbClr val="FF0000"/>
                </a:solidFill>
              </a:rPr>
              <a:t>. Д. </a:t>
            </a:r>
            <a:r>
              <a:rPr lang="ru-RU" dirty="0" err="1">
                <a:solidFill>
                  <a:srgbClr val="FF0000"/>
                </a:solidFill>
              </a:rPr>
              <a:t>Зинкевич-Евстегнеева</a:t>
            </a:r>
            <a:r>
              <a:rPr lang="ru-RU" dirty="0">
                <a:solidFill>
                  <a:srgbClr val="FF0000"/>
                </a:solidFill>
              </a:rPr>
              <a:t>, Т. М. </a:t>
            </a:r>
            <a:r>
              <a:rPr lang="ru-RU" dirty="0" err="1">
                <a:solidFill>
                  <a:srgbClr val="FF0000"/>
                </a:solidFill>
              </a:rPr>
              <a:t>Грабенко</a:t>
            </a:r>
            <a:r>
              <a:rPr lang="ru-RU" dirty="0">
                <a:solidFill>
                  <a:srgbClr val="FF0000"/>
                </a:solidFill>
              </a:rPr>
              <a:t> Чудеса на песке. Практикум по песочной терапии. СПб., 2010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2. песочницы </a:t>
            </a:r>
            <a:r>
              <a:rPr lang="ru-RU" dirty="0">
                <a:solidFill>
                  <a:srgbClr val="FF0000"/>
                </a:solidFill>
              </a:rPr>
              <a:t>и игр с песком для детей дошкольного возраста. СПб., 2011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3. Н</a:t>
            </a:r>
            <a:r>
              <a:rPr lang="ru-RU" dirty="0">
                <a:solidFill>
                  <a:srgbClr val="FF0000"/>
                </a:solidFill>
              </a:rPr>
              <a:t>. А. </a:t>
            </a:r>
            <a:r>
              <a:rPr lang="ru-RU" dirty="0" err="1">
                <a:solidFill>
                  <a:srgbClr val="FF0000"/>
                </a:solidFill>
              </a:rPr>
              <a:t>Сачкович</a:t>
            </a:r>
            <a:r>
              <a:rPr lang="ru-RU" dirty="0">
                <a:solidFill>
                  <a:srgbClr val="FF0000"/>
                </a:solidFill>
              </a:rPr>
              <a:t> Технология игры в песок. Игры на мосту. СПб., 2008</a:t>
            </a:r>
          </a:p>
          <a:p>
            <a:r>
              <a:rPr lang="ru-RU" dirty="0" smtClean="0">
                <a:solidFill>
                  <a:srgbClr val="FF0000"/>
                </a:solidFill>
                <a:latin typeface="PTSans"/>
              </a:rPr>
              <a:t>4. </a:t>
            </a:r>
            <a:r>
              <a:rPr lang="ru-RU" dirty="0" err="1" smtClean="0">
                <a:solidFill>
                  <a:srgbClr val="FF0000"/>
                </a:solidFill>
                <a:latin typeface="PTSans"/>
              </a:rPr>
              <a:t>Грабенко</a:t>
            </a:r>
            <a:r>
              <a:rPr lang="ru-RU" dirty="0" smtClean="0">
                <a:solidFill>
                  <a:srgbClr val="FF0000"/>
                </a:solidFill>
                <a:latin typeface="PTSans"/>
              </a:rPr>
              <a:t> </a:t>
            </a:r>
            <a:r>
              <a:rPr lang="ru-RU" dirty="0">
                <a:solidFill>
                  <a:srgbClr val="FF0000"/>
                </a:solidFill>
                <a:latin typeface="PTSans"/>
              </a:rPr>
              <a:t>Т. М. Игры с песком, или песочная терапия. //Дошкольная педагогика. – 2004. - №5. – с. 26</a:t>
            </a:r>
          </a:p>
          <a:p>
            <a:r>
              <a:rPr lang="ru-RU" dirty="0" smtClean="0">
                <a:solidFill>
                  <a:srgbClr val="FF0000"/>
                </a:solidFill>
                <a:latin typeface="PTSans"/>
              </a:rPr>
              <a:t>5. Панфилова </a:t>
            </a:r>
            <a:r>
              <a:rPr lang="ru-RU" dirty="0">
                <a:solidFill>
                  <a:srgbClr val="FF0000"/>
                </a:solidFill>
                <a:latin typeface="PTSans"/>
              </a:rPr>
              <a:t>Н. К логопеду или в песочницу? //Обруч. – 2005. - №5. – с. 39</a:t>
            </a:r>
          </a:p>
          <a:p>
            <a:r>
              <a:rPr lang="ru-RU" dirty="0" smtClean="0">
                <a:solidFill>
                  <a:srgbClr val="FF0000"/>
                </a:solidFill>
                <a:latin typeface="PTSans"/>
              </a:rPr>
              <a:t>6.Бережная </a:t>
            </a:r>
            <a:r>
              <a:rPr lang="ru-RU" dirty="0">
                <a:solidFill>
                  <a:srgbClr val="FF0000"/>
                </a:solidFill>
                <a:latin typeface="PTSans"/>
              </a:rPr>
              <a:t>Н. Ф. Использование песочницы в коррекции эмоционально-волевой и социальной сфер детей дошкольного возраста. //Дошкольная педагогика. – 2007. - №1. – с. </a:t>
            </a:r>
            <a:r>
              <a:rPr lang="ru-RU" dirty="0" smtClean="0">
                <a:solidFill>
                  <a:srgbClr val="FF0000"/>
                </a:solidFill>
                <a:latin typeface="PTSans"/>
              </a:rPr>
              <a:t>5</a:t>
            </a:r>
          </a:p>
          <a:p>
            <a:r>
              <a:rPr lang="ru-RU" dirty="0" smtClean="0">
                <a:solidFill>
                  <a:srgbClr val="FF0000"/>
                </a:solidFill>
                <a:latin typeface="PTSans"/>
              </a:rPr>
              <a:t>7. Интернет сайты дошкольных учреждений, интернет порталы.</a:t>
            </a:r>
            <a:endParaRPr lang="ru-RU" dirty="0">
              <a:solidFill>
                <a:srgbClr val="FF0000"/>
              </a:solidFill>
              <a:latin typeface="PTSans"/>
            </a:endParaRPr>
          </a:p>
          <a:p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22" y="365124"/>
            <a:ext cx="3260679" cy="3060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8" y="365124"/>
            <a:ext cx="1620105" cy="17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5125"/>
            <a:ext cx="5390866" cy="2760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1" y="3630304"/>
            <a:ext cx="4652750" cy="25466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546446" cy="25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421525"/>
          </a:xfrm>
        </p:spPr>
      </p:pic>
      <p:sp>
        <p:nvSpPr>
          <p:cNvPr id="5" name="TextBox 4"/>
          <p:cNvSpPr txBox="1"/>
          <p:nvPr/>
        </p:nvSpPr>
        <p:spPr>
          <a:xfrm>
            <a:off x="2079164" y="887105"/>
            <a:ext cx="7326749" cy="37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00FF"/>
                </a:solidFill>
              </a:rPr>
              <a:t>ВИЗИТНАЯ  КАРТОЧКА </a:t>
            </a:r>
          </a:p>
          <a:p>
            <a:pPr lvl="0" algn="ctr"/>
            <a:r>
              <a:rPr lang="ru-RU" sz="2800" b="1" dirty="0">
                <a:solidFill>
                  <a:srgbClr val="0000FF"/>
                </a:solidFill>
              </a:rPr>
              <a:t> ПРОЕКТА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b="1" dirty="0">
                <a:solidFill>
                  <a:srgbClr val="9900FF"/>
                </a:solidFill>
              </a:rPr>
              <a:t>МЕСТО ПРОВЕДЕНИЯ: 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МКДОУ «Кантемировский детский сад 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№2 Кантемировского Муниципального района Воронежской области»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b="1" dirty="0">
                <a:solidFill>
                  <a:srgbClr val="9900FF"/>
                </a:solidFill>
              </a:rPr>
              <a:t>ПОЛНЫЙ АДРЕС: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  </a:t>
            </a:r>
            <a:r>
              <a:rPr lang="ru-RU" b="1" dirty="0">
                <a:solidFill>
                  <a:srgbClr val="009900"/>
                </a:solidFill>
              </a:rPr>
              <a:t>населенный пункт:  Р.П. Кантемировка </a:t>
            </a:r>
          </a:p>
          <a:p>
            <a:pPr lvl="0"/>
            <a:r>
              <a:rPr lang="ru-RU" b="1" dirty="0">
                <a:solidFill>
                  <a:srgbClr val="009900"/>
                </a:solidFill>
              </a:rPr>
              <a:t>    улица:  Дунай</a:t>
            </a:r>
          </a:p>
          <a:p>
            <a:pPr lvl="0"/>
            <a:r>
              <a:rPr lang="ru-RU" b="1" dirty="0">
                <a:solidFill>
                  <a:srgbClr val="009900"/>
                </a:solidFill>
              </a:rPr>
              <a:t>    дом:  16а</a:t>
            </a:r>
          </a:p>
          <a:p>
            <a:pPr lvl="0"/>
            <a:r>
              <a:rPr lang="ru-RU" b="1" dirty="0">
                <a:solidFill>
                  <a:srgbClr val="009900"/>
                </a:solidFill>
              </a:rPr>
              <a:t>    телефон:  +74736762997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b="1" dirty="0">
                <a:solidFill>
                  <a:srgbClr val="9900FF"/>
                </a:solidFill>
              </a:rPr>
              <a:t>АВТОР </a:t>
            </a:r>
            <a:r>
              <a:rPr lang="ru-RU" b="1" dirty="0" smtClean="0">
                <a:solidFill>
                  <a:srgbClr val="9900FF"/>
                </a:solidFill>
              </a:rPr>
              <a:t>ПРОЕКТА: Воспитатель  </a:t>
            </a:r>
            <a:r>
              <a:rPr lang="ru-RU" b="1" dirty="0" smtClean="0">
                <a:solidFill>
                  <a:srgbClr val="0000FF"/>
                </a:solidFill>
              </a:rPr>
              <a:t>первой  </a:t>
            </a:r>
            <a:r>
              <a:rPr lang="ru-RU" b="1" dirty="0">
                <a:solidFill>
                  <a:srgbClr val="0000FF"/>
                </a:solidFill>
              </a:rPr>
              <a:t>категории </a:t>
            </a:r>
            <a:r>
              <a:rPr lang="ru-RU" b="1" dirty="0" smtClean="0">
                <a:solidFill>
                  <a:srgbClr val="0000FF"/>
                </a:solidFill>
              </a:rPr>
              <a:t>Матвеева Н.А.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1" y="365126"/>
            <a:ext cx="2892189" cy="3196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6" y="357429"/>
            <a:ext cx="2838735" cy="20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  <p:sp>
        <p:nvSpPr>
          <p:cNvPr id="5" name="TextBox 4"/>
          <p:cNvSpPr txBox="1"/>
          <p:nvPr/>
        </p:nvSpPr>
        <p:spPr>
          <a:xfrm>
            <a:off x="1635797" y="1424384"/>
            <a:ext cx="8666329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00FF"/>
                </a:solidFill>
                <a:latin typeface="Times New Roman"/>
                <a:ea typeface="Times New Roman"/>
              </a:rPr>
              <a:t>ПАСПОРТ  </a:t>
            </a:r>
            <a:r>
              <a:rPr lang="ru-RU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ПРОЕКТА </a:t>
            </a:r>
          </a:p>
          <a:p>
            <a:pPr lvl="0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Проект: познавательно-исследовательский, творческий </a:t>
            </a:r>
            <a:r>
              <a:rPr lang="ru-RU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. </a:t>
            </a:r>
          </a:p>
          <a:p>
            <a:pPr lvl="0" algn="ctr"/>
            <a:r>
              <a:rPr lang="ru-RU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Участники проекта: воспитанники второй младшей группы, воспитатель, </a:t>
            </a:r>
            <a:r>
              <a:rPr lang="ru-RU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родители, педагоги .</a:t>
            </a:r>
            <a:endParaRPr lang="ru-RU" sz="2400" b="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Тип проекта: среднесрочный</a:t>
            </a:r>
            <a:r>
              <a:rPr lang="ru-RU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</a:p>
          <a:p>
            <a:pPr lvl="0" algn="ctr"/>
            <a:r>
              <a:rPr lang="ru-RU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Срок реализации: 23.09.2019- </a:t>
            </a:r>
            <a:r>
              <a:rPr lang="ru-RU" sz="24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22.11.2019</a:t>
            </a:r>
            <a:endParaRPr lang="ru-RU" sz="2400" b="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  <a:t>Проект будет реализовываться если использовать  полную интеграцию   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образовательных областей  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  <a:t>с использованием современных информационно-коммуникативных технологий и применением современных методик для обеспечения качества учебно-воспитательного процесса и достижения позитивного результата. </a:t>
            </a:r>
            <a:endParaRPr lang="ru-RU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073" y="210581"/>
            <a:ext cx="1800367" cy="3060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137012" cy="17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3"/>
            <a:ext cx="10515600" cy="5685644"/>
          </a:xfrm>
        </p:spPr>
      </p:pic>
      <p:sp>
        <p:nvSpPr>
          <p:cNvPr id="5" name="TextBox 4"/>
          <p:cNvSpPr txBox="1"/>
          <p:nvPr/>
        </p:nvSpPr>
        <p:spPr>
          <a:xfrm>
            <a:off x="2784142" y="721192"/>
            <a:ext cx="6114197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>
                <a:solidFill>
                  <a:srgbClr val="303F50"/>
                </a:solidFill>
                <a:latin typeface="Verdana" panose="020B0604030504040204" pitchFamily="34" charset="0"/>
              </a:rPr>
              <a:t>«Жизнь ребенка полна лишь тогда,</a:t>
            </a:r>
            <a:endParaRPr lang="ru-RU" sz="2400" dirty="0">
              <a:solidFill>
                <a:srgbClr val="303F50"/>
              </a:solidFill>
              <a:latin typeface="Verdana" panose="020B0604030504040204" pitchFamily="34" charset="0"/>
            </a:endParaRPr>
          </a:p>
          <a:p>
            <a:pPr algn="r"/>
            <a:r>
              <a:rPr lang="ru-RU" sz="2400" i="1" dirty="0">
                <a:solidFill>
                  <a:srgbClr val="303F50"/>
                </a:solidFill>
                <a:latin typeface="Verdana" panose="020B0604030504040204" pitchFamily="34" charset="0"/>
              </a:rPr>
              <a:t>когда он живет в мире сказок,</a:t>
            </a:r>
            <a:endParaRPr lang="ru-RU" sz="2400" dirty="0">
              <a:solidFill>
                <a:srgbClr val="303F50"/>
              </a:solidFill>
              <a:latin typeface="Verdana" panose="020B0604030504040204" pitchFamily="34" charset="0"/>
            </a:endParaRPr>
          </a:p>
          <a:p>
            <a:pPr algn="r"/>
            <a:r>
              <a:rPr lang="ru-RU" sz="2400" i="1" dirty="0">
                <a:solidFill>
                  <a:srgbClr val="303F50"/>
                </a:solidFill>
                <a:latin typeface="Verdana" panose="020B0604030504040204" pitchFamily="34" charset="0"/>
              </a:rPr>
              <a:t>творчества, воображения, фантазии,</a:t>
            </a:r>
            <a:endParaRPr lang="ru-RU" sz="2400" dirty="0">
              <a:solidFill>
                <a:srgbClr val="303F50"/>
              </a:solidFill>
              <a:latin typeface="Verdana" panose="020B0604030504040204" pitchFamily="34" charset="0"/>
            </a:endParaRPr>
          </a:p>
          <a:p>
            <a:pPr algn="r"/>
            <a:r>
              <a:rPr lang="ru-RU" sz="2400" i="1" dirty="0">
                <a:solidFill>
                  <a:srgbClr val="303F50"/>
                </a:solidFill>
                <a:latin typeface="Verdana" panose="020B0604030504040204" pitchFamily="34" charset="0"/>
              </a:rPr>
              <a:t>а без этого он засушенный цветок»</a:t>
            </a:r>
            <a:endParaRPr lang="ru-RU" sz="2400" dirty="0">
              <a:solidFill>
                <a:srgbClr val="303F50"/>
              </a:solidFill>
              <a:latin typeface="Verdana" panose="020B0604030504040204" pitchFamily="34" charset="0"/>
            </a:endParaRPr>
          </a:p>
          <a:p>
            <a:pPr algn="r"/>
            <a:r>
              <a:rPr lang="ru-RU" sz="2400" i="1" dirty="0">
                <a:solidFill>
                  <a:srgbClr val="303F50"/>
                </a:solidFill>
                <a:latin typeface="Verdana" panose="020B0604030504040204" pitchFamily="34" charset="0"/>
              </a:rPr>
              <a:t>В.А. Сухомлинский</a:t>
            </a:r>
            <a:r>
              <a:rPr lang="ru-RU" i="1" dirty="0">
                <a:solidFill>
                  <a:srgbClr val="303F50"/>
                </a:solidFill>
                <a:latin typeface="Verdana" panose="020B0604030504040204" pitchFamily="34" charset="0"/>
              </a:rPr>
              <a:t>. </a:t>
            </a:r>
            <a:r>
              <a:rPr lang="ru-RU" i="1" dirty="0" smtClean="0">
                <a:solidFill>
                  <a:srgbClr val="303F50"/>
                </a:solidFill>
                <a:latin typeface="Verdana" panose="020B0604030504040204" pitchFamily="34" charset="0"/>
              </a:rPr>
              <a:t> </a:t>
            </a:r>
            <a:endParaRPr lang="ru-RU" b="0" i="0" dirty="0">
              <a:solidFill>
                <a:srgbClr val="303F5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246194" cy="2842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16" y="365123"/>
            <a:ext cx="2605584" cy="3060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2" y="2826925"/>
            <a:ext cx="6114198" cy="305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4" y="234121"/>
            <a:ext cx="10515600" cy="5811838"/>
          </a:xfrm>
        </p:spPr>
      </p:pic>
      <p:sp>
        <p:nvSpPr>
          <p:cNvPr id="5" name="TextBox 4"/>
          <p:cNvSpPr txBox="1"/>
          <p:nvPr/>
        </p:nvSpPr>
        <p:spPr>
          <a:xfrm>
            <a:off x="3932830" y="516699"/>
            <a:ext cx="432634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             Актуальность </a:t>
            </a:r>
            <a:endParaRPr lang="ru-RU" sz="28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91" y="1446662"/>
            <a:ext cx="3425587" cy="28387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5" y="1446662"/>
            <a:ext cx="3521123" cy="2814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08" y="3677319"/>
            <a:ext cx="3166284" cy="2368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7477" y="4342656"/>
            <a:ext cx="3298989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00B0F0"/>
                </a:solidFill>
                <a:latin typeface="Arial" panose="020B0604020202020204" pitchFamily="34" charset="0"/>
              </a:rPr>
              <a:t>Дошкольное детство –это радость , игра, это период первоначального раскрытия  творческих и познавательных сил ребёнка. 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8" y="40104"/>
            <a:ext cx="10966156" cy="7279823"/>
          </a:xfrm>
        </p:spPr>
      </p:pic>
      <p:sp>
        <p:nvSpPr>
          <p:cNvPr id="5" name="TextBox 4"/>
          <p:cNvSpPr txBox="1"/>
          <p:nvPr/>
        </p:nvSpPr>
        <p:spPr>
          <a:xfrm>
            <a:off x="3152633" y="219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65779" y="2074460"/>
            <a:ext cx="775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38732" y="247131"/>
            <a:ext cx="9206021" cy="64633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</a:rPr>
              <a:t>Влияние гаджетов, отсутствие живого общения , отсутствие сводного времени у родителей  приводит к дефициту речевого общения с детьми, как результат негативное влияние на эмоциональное состояние детей, неуверенность в себе, безволие, пассивность, агрессия.</a:t>
            </a:r>
          </a:p>
          <a:p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</a:rPr>
              <a:t>Мои наблюдения за детьми в группе, на прогулке показали наличие определённых нарушений речевого и эмоционального развития детей. Эту проблему я считаю актуальной .Это и стало предпосылкой реализации проекта « Песочный мир».</a:t>
            </a:r>
          </a:p>
          <a:p>
            <a:pPr indent="360680" algn="just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.</a:t>
            </a:r>
            <a:r>
              <a:rPr lang="ru-RU" dirty="0" smtClean="0">
                <a:solidFill>
                  <a:srgbClr val="00B0F0"/>
                </a:solidFill>
                <a:latin typeface="Helvetica Neue"/>
              </a:rPr>
              <a:t>Проект </a:t>
            </a:r>
            <a:r>
              <a:rPr lang="ru-RU" dirty="0">
                <a:solidFill>
                  <a:srgbClr val="00B0F0"/>
                </a:solidFill>
                <a:latin typeface="Helvetica Neue"/>
              </a:rPr>
              <a:t>« Песочный мир</a:t>
            </a:r>
            <a:r>
              <a:rPr lang="ru-RU" dirty="0" smtClean="0">
                <a:solidFill>
                  <a:srgbClr val="00B0F0"/>
                </a:solidFill>
                <a:latin typeface="Helvetica Neue"/>
              </a:rPr>
              <a:t>» с элементами песочной терапии, </a:t>
            </a:r>
            <a:r>
              <a:rPr lang="ru-RU" dirty="0">
                <a:solidFill>
                  <a:srgbClr val="00B050"/>
                </a:solidFill>
                <a:latin typeface="Helvetica Neue"/>
              </a:rPr>
              <a:t>обусловлен необходимостью решения проблем </a:t>
            </a:r>
            <a:r>
              <a:rPr lang="ru-RU" dirty="0" smtClean="0">
                <a:solidFill>
                  <a:srgbClr val="00B050"/>
                </a:solidFill>
                <a:latin typeface="Helvetica Neue"/>
              </a:rPr>
              <a:t>развития </a:t>
            </a:r>
            <a:r>
              <a:rPr lang="ru-RU" dirty="0">
                <a:solidFill>
                  <a:srgbClr val="00B050"/>
                </a:solidFill>
                <a:latin typeface="Helvetica Neue"/>
              </a:rPr>
              <a:t>речи и мелкой </a:t>
            </a:r>
            <a:r>
              <a:rPr lang="ru-RU" dirty="0" smtClean="0">
                <a:solidFill>
                  <a:srgbClr val="00B050"/>
                </a:solidFill>
                <a:latin typeface="Helvetica Neue"/>
              </a:rPr>
              <a:t>моторики,  развития </a:t>
            </a:r>
            <a:r>
              <a:rPr lang="ru-RU" dirty="0">
                <a:solidFill>
                  <a:srgbClr val="00B050"/>
                </a:solidFill>
                <a:latin typeface="Helvetica Neue"/>
              </a:rPr>
              <a:t>эмоциональной сферы детей младшего дошкольного возраста, </a:t>
            </a:r>
            <a:r>
              <a:rPr lang="ru-RU" dirty="0" smtClean="0">
                <a:solidFill>
                  <a:srgbClr val="00B050"/>
                </a:solidFill>
                <a:latin typeface="Helvetica Neue"/>
              </a:rPr>
              <a:t>развитие </a:t>
            </a:r>
            <a:r>
              <a:rPr lang="ru-RU" dirty="0">
                <a:solidFill>
                  <a:srgbClr val="00B050"/>
                </a:solidFill>
                <a:latin typeface="Helvetica Neue"/>
              </a:rPr>
              <a:t>наблюдательности, основ исследовательской работы</a:t>
            </a:r>
            <a:r>
              <a:rPr lang="ru-RU" dirty="0" smtClean="0">
                <a:solidFill>
                  <a:srgbClr val="00B050"/>
                </a:solidFill>
                <a:latin typeface="Helvetica Neue"/>
              </a:rPr>
              <a:t>, </a:t>
            </a:r>
            <a:r>
              <a:rPr lang="ru-RU" dirty="0">
                <a:solidFill>
                  <a:srgbClr val="00B050"/>
                </a:solidFill>
                <a:latin typeface="Helvetica Neue"/>
              </a:rPr>
              <a:t>творчества детей </a:t>
            </a:r>
            <a:r>
              <a:rPr lang="ru-RU" dirty="0" smtClean="0">
                <a:solidFill>
                  <a:srgbClr val="00B050"/>
                </a:solidFill>
                <a:latin typeface="Helvetica Neue"/>
              </a:rPr>
              <a:t>.</a:t>
            </a:r>
          </a:p>
          <a:p>
            <a:r>
              <a:rPr lang="ru-RU" dirty="0">
                <a:solidFill>
                  <a:srgbClr val="00B0F0"/>
                </a:solidFill>
                <a:latin typeface="Arial" panose="020B0604020202020204" pitchFamily="34" charset="0"/>
              </a:rPr>
              <a:t>Метод </a:t>
            </a:r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</a:rPr>
              <a:t>проектов</a:t>
            </a:r>
            <a:r>
              <a:rPr lang="ru-RU" dirty="0">
                <a:solidFill>
                  <a:srgbClr val="00B0F0"/>
                </a:solidFill>
                <a:latin typeface="Arial" panose="020B0604020202020204" pitchFamily="34" charset="0"/>
              </a:rPr>
              <a:t> дает ребенку возможность экспериментировать, синтезировать полученные знания, развивать творческие способности и коммуникативные навыки, что позволяет ему успешно адаптироваться к изменившейся ситуации дошкольного обучения. Экспериментирование – прямой путь к воспитанию неординарных, смышлёных детей.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 smtClean="0">
              <a:solidFill>
                <a:srgbClr val="00B050"/>
              </a:solidFill>
              <a:latin typeface="Helvetica Neue"/>
            </a:endParaRPr>
          </a:p>
          <a:p>
            <a:pPr indent="360680" algn="just"/>
            <a:endParaRPr lang="ru-RU" dirty="0">
              <a:solidFill>
                <a:srgbClr val="00B050"/>
              </a:solidFill>
              <a:latin typeface="Helvetica Neue"/>
            </a:endParaRPr>
          </a:p>
          <a:p>
            <a:pPr lvl="0" indent="360680" algn="just"/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r>
              <a:rPr lang="ru-RU" dirty="0">
                <a:solidFill>
                  <a:srgbClr val="FF0000"/>
                </a:solidFill>
                <a:latin typeface="Helvetica Neue"/>
              </a:rPr>
              <a:t> 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73" y="-722592"/>
            <a:ext cx="3171399" cy="39193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2" y="247131"/>
            <a:ext cx="1473958" cy="19174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86" y="4995032"/>
            <a:ext cx="8403421" cy="15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3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3" y="-1"/>
            <a:ext cx="11805312" cy="6359858"/>
          </a:xfrm>
        </p:spPr>
      </p:pic>
      <p:sp>
        <p:nvSpPr>
          <p:cNvPr id="5" name="TextBox 4"/>
          <p:cNvSpPr txBox="1"/>
          <p:nvPr/>
        </p:nvSpPr>
        <p:spPr>
          <a:xfrm>
            <a:off x="3712191" y="2920621"/>
            <a:ext cx="453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08245" y="409331"/>
            <a:ext cx="8159086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                                                 Цель проекта:</a:t>
            </a:r>
          </a:p>
          <a:p>
            <a:r>
              <a:rPr lang="ru-RU" b="0" i="0" dirty="0" smtClean="0">
                <a:solidFill>
                  <a:srgbClr val="FF0000"/>
                </a:solidFill>
                <a:effectLst/>
                <a:latin typeface="yandex-sans"/>
              </a:rPr>
              <a:t>Сохранение и укрепление физического и психического здоровья дошкольника, обеспечение его социальной успешности через внедрение в практику работы элементов песочной терапии и </a:t>
            </a:r>
            <a:r>
              <a:rPr lang="ru-RU" b="0" i="0" dirty="0" err="1" smtClean="0">
                <a:solidFill>
                  <a:srgbClr val="FF0000"/>
                </a:solidFill>
                <a:effectLst/>
                <a:latin typeface="yandex-sans"/>
              </a:rPr>
              <a:t>сказкатерапии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yandex-sans"/>
              </a:rPr>
              <a:t>. </a:t>
            </a:r>
            <a:r>
              <a:rPr lang="ru-RU" b="0" i="0" dirty="0" smtClean="0">
                <a:solidFill>
                  <a:srgbClr val="00B050"/>
                </a:solidFill>
                <a:effectLst/>
                <a:latin typeface="yandex-sans"/>
              </a:rPr>
              <a:t>Развитие познавательных и творческих способностей детей в процессе игр с песком.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45" y="2300197"/>
            <a:ext cx="8159086" cy="3513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06" y="-13648"/>
            <a:ext cx="3271847" cy="36848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" y="0"/>
            <a:ext cx="1828801" cy="25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1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672" y="146712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" y="146712"/>
            <a:ext cx="10911384" cy="5811838"/>
          </a:xfrm>
        </p:spPr>
      </p:pic>
      <p:sp>
        <p:nvSpPr>
          <p:cNvPr id="7" name="TextBox 6"/>
          <p:cNvSpPr txBox="1"/>
          <p:nvPr/>
        </p:nvSpPr>
        <p:spPr>
          <a:xfrm>
            <a:off x="1910687" y="21032"/>
            <a:ext cx="8693623" cy="6063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                             Задачи проекта</a:t>
            </a:r>
            <a:r>
              <a:rPr lang="ru-RU" sz="28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Для детей:</a:t>
            </a:r>
            <a:endParaRPr lang="ru-RU" b="0" i="0" dirty="0" smtClean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1.Познакомить со свойствами 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песка 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и  использованием песка в жизни людей.</a:t>
            </a:r>
          </a:p>
          <a:p>
            <a:r>
              <a:rPr lang="ru-RU" b="0" i="0" dirty="0" smtClean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2.Развивать познавательные и речевые способности в играх с песком</a:t>
            </a:r>
          </a:p>
          <a:p>
            <a:r>
              <a:rPr lang="ru-RU" b="0" i="0" dirty="0" smtClean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, формировать элементарные исследовательские умения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b="0" i="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3.Развивать тактильно-кинестетическую чувствительность и мелкую моторику 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рук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</a:rPr>
              <a:t>, 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коммуникативные </a:t>
            </a:r>
            <a:r>
              <a:rPr lang="ru-RU" b="0" i="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навыки, развитие творческих способностей детей ( креативность или оригинальность мышления, а именно порождать новые нестандартные идеи и варианты для решения поставленной задачи.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4</a:t>
            </a:r>
            <a:r>
              <a:rPr lang="ru-RU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.Способствовать </a:t>
            </a:r>
            <a:r>
              <a:rPr lang="ru-RU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положительному влиянию игр с песком на развитие психики </a:t>
            </a:r>
          </a:p>
          <a:p>
            <a:r>
              <a:rPr lang="ru-RU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ребенка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5</a:t>
            </a:r>
            <a:r>
              <a:rPr lang="ru-RU" b="0" i="0" dirty="0" smtClean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.Воспитывать </a:t>
            </a:r>
            <a:r>
              <a:rPr lang="ru-RU" b="0" i="0" dirty="0" smtClean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аккуратность в обращении с песком, умение играть со сверстниками рядом. Знакомить с правилами игры в песочнице</a:t>
            </a:r>
            <a:r>
              <a:rPr lang="ru-RU" b="0" i="0" dirty="0" smtClean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accent6"/>
                </a:solidFill>
                <a:latin typeface="Arial" panose="020B0604020202020204" pitchFamily="34" charset="0"/>
              </a:rPr>
              <a:t>Для родителей:</a:t>
            </a:r>
            <a:endParaRPr lang="ru-RU" b="0" i="0" dirty="0" smtClean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</a:rPr>
              <a:t>1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</a:rPr>
              <a:t>.Установить  партнерские отношения </a:t>
            </a:r>
            <a:r>
              <a:rPr lang="ru-RU" dirty="0">
                <a:solidFill>
                  <a:srgbClr val="00B0F0"/>
                </a:solidFill>
                <a:latin typeface="Arial" panose="020B0604020202020204" pitchFamily="34" charset="0"/>
              </a:rPr>
              <a:t>родителей 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</a:rPr>
              <a:t>и педагогов </a:t>
            </a:r>
            <a:r>
              <a:rPr lang="ru-RU" dirty="0">
                <a:solidFill>
                  <a:srgbClr val="00B0F0"/>
                </a:solidFill>
                <a:latin typeface="Arial" panose="020B0604020202020204" pitchFamily="34" charset="0"/>
              </a:rPr>
              <a:t>в вопросах воспитания и 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</a:rPr>
              <a:t>образования детей.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</a:rPr>
              <a:t>2 . Привлечь </a:t>
            </a:r>
            <a:r>
              <a:rPr lang="ru-RU" b="0" i="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родителей к участию в проектной деятельности и к совместной деятельности с детьми</a:t>
            </a:r>
            <a:r>
              <a:rPr lang="ru-RU" b="0" i="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</a:rPr>
              <a:t>Для педагогов: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</a:rPr>
              <a:t>1 Повысить уровень педагогической компетенции по данной проблеме.</a:t>
            </a:r>
          </a:p>
          <a:p>
            <a:r>
              <a:rPr lang="ru-RU" b="0" i="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2 Обмен опытом </a:t>
            </a:r>
            <a:endParaRPr lang="ru-RU" b="0" i="0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830" y="146712"/>
            <a:ext cx="2503226" cy="2432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" y="249117"/>
            <a:ext cx="1320648" cy="24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1097</Words>
  <Application>Microsoft Office PowerPoint</Application>
  <PresentationFormat>Широкоэкранный</PresentationFormat>
  <Paragraphs>139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Helvetica Neue</vt:lpstr>
      <vt:lpstr>PTSans</vt:lpstr>
      <vt:lpstr>Times New Roman</vt:lpstr>
      <vt:lpstr>Verdana</vt:lpstr>
      <vt:lpstr>yandex-sans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96</cp:revision>
  <dcterms:created xsi:type="dcterms:W3CDTF">2019-12-07T14:58:14Z</dcterms:created>
  <dcterms:modified xsi:type="dcterms:W3CDTF">2019-12-12T20:22:32Z</dcterms:modified>
</cp:coreProperties>
</file>